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9"/>
  </p:notesMasterIdLst>
  <p:handoutMasterIdLst>
    <p:handoutMasterId r:id="rId20"/>
  </p:handoutMasterIdLst>
  <p:sldIdLst>
    <p:sldId id="262" r:id="rId5"/>
    <p:sldId id="307" r:id="rId6"/>
    <p:sldId id="465" r:id="rId7"/>
    <p:sldId id="469" r:id="rId8"/>
    <p:sldId id="473" r:id="rId9"/>
    <p:sldId id="475" r:id="rId10"/>
    <p:sldId id="471" r:id="rId11"/>
    <p:sldId id="466" r:id="rId12"/>
    <p:sldId id="476" r:id="rId13"/>
    <p:sldId id="477" r:id="rId14"/>
    <p:sldId id="478" r:id="rId15"/>
    <p:sldId id="479" r:id="rId16"/>
    <p:sldId id="480" r:id="rId17"/>
    <p:sldId id="48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A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7" autoAdjust="0"/>
    <p:restoredTop sz="94704" autoAdjust="0"/>
  </p:normalViewPr>
  <p:slideViewPr>
    <p:cSldViewPr snapToGrid="0">
      <p:cViewPr varScale="1">
        <p:scale>
          <a:sx n="62" d="100"/>
          <a:sy n="62" d="100"/>
        </p:scale>
        <p:origin x="102" y="408"/>
      </p:cViewPr>
      <p:guideLst/>
    </p:cSldViewPr>
  </p:slideViewPr>
  <p:notesTextViewPr>
    <p:cViewPr>
      <p:scale>
        <a:sx n="1" d="1"/>
        <a:sy n="1" d="1"/>
      </p:scale>
      <p:origin x="0" y="0"/>
    </p:cViewPr>
  </p:notesTextViewPr>
  <p:notesViewPr>
    <p:cSldViewPr snapToGrid="0" showGuides="1">
      <p:cViewPr varScale="1">
        <p:scale>
          <a:sx n="79" d="100"/>
          <a:sy n="79" d="100"/>
        </p:scale>
        <p:origin x="23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3DC2751-278C-4682-9C3F-0FF7B4FCFAE7}" type="datetimeFigureOut">
              <a:rPr lang="en-US" smtClean="0"/>
              <a:t>2/15/2020</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286890-466E-41CD-A28A-B1EBDF22CA33}" type="slidenum">
              <a:rPr lang="en-US" smtClean="0"/>
              <a:t>‹#›</a:t>
            </a:fld>
            <a:endParaRPr lang="en-US" dirty="0"/>
          </a:p>
        </p:txBody>
      </p:sp>
    </p:spTree>
    <p:extLst>
      <p:ext uri="{BB962C8B-B14F-4D97-AF65-F5344CB8AC3E}">
        <p14:creationId xmlns:p14="http://schemas.microsoft.com/office/powerpoint/2010/main" val="1586294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FF0845-D09E-4AF9-9623-EA7EA0297EF3}" type="datetimeFigureOut">
              <a:rPr lang="en-US" smtClean="0"/>
              <a:t>2/15/2020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7CD11A-EED3-40CE-98A3-28FEE84867B3}" type="slidenum">
              <a:rPr lang="en-US" smtClean="0"/>
              <a:t>‹#›</a:t>
            </a:fld>
            <a:endParaRPr lang="en-US" dirty="0"/>
          </a:p>
        </p:txBody>
      </p:sp>
    </p:spTree>
    <p:extLst>
      <p:ext uri="{BB962C8B-B14F-4D97-AF65-F5344CB8AC3E}">
        <p14:creationId xmlns:p14="http://schemas.microsoft.com/office/powerpoint/2010/main" val="199576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2</a:t>
            </a:fld>
            <a:endParaRPr lang="en-US" dirty="0"/>
          </a:p>
        </p:txBody>
      </p:sp>
    </p:spTree>
    <p:extLst>
      <p:ext uri="{BB962C8B-B14F-4D97-AF65-F5344CB8AC3E}">
        <p14:creationId xmlns:p14="http://schemas.microsoft.com/office/powerpoint/2010/main" val="22998669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11</a:t>
            </a:fld>
            <a:endParaRPr lang="en-US" dirty="0"/>
          </a:p>
        </p:txBody>
      </p:sp>
    </p:spTree>
    <p:extLst>
      <p:ext uri="{BB962C8B-B14F-4D97-AF65-F5344CB8AC3E}">
        <p14:creationId xmlns:p14="http://schemas.microsoft.com/office/powerpoint/2010/main" val="2744693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12</a:t>
            </a:fld>
            <a:endParaRPr lang="en-US" dirty="0"/>
          </a:p>
        </p:txBody>
      </p:sp>
    </p:spTree>
    <p:extLst>
      <p:ext uri="{BB962C8B-B14F-4D97-AF65-F5344CB8AC3E}">
        <p14:creationId xmlns:p14="http://schemas.microsoft.com/office/powerpoint/2010/main" val="20036066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13</a:t>
            </a:fld>
            <a:endParaRPr lang="en-US" dirty="0"/>
          </a:p>
        </p:txBody>
      </p:sp>
    </p:spTree>
    <p:extLst>
      <p:ext uri="{BB962C8B-B14F-4D97-AF65-F5344CB8AC3E}">
        <p14:creationId xmlns:p14="http://schemas.microsoft.com/office/powerpoint/2010/main" val="3032371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3</a:t>
            </a:fld>
            <a:endParaRPr lang="en-US" dirty="0"/>
          </a:p>
        </p:txBody>
      </p:sp>
    </p:spTree>
    <p:extLst>
      <p:ext uri="{BB962C8B-B14F-4D97-AF65-F5344CB8AC3E}">
        <p14:creationId xmlns:p14="http://schemas.microsoft.com/office/powerpoint/2010/main" val="8197052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4</a:t>
            </a:fld>
            <a:endParaRPr lang="en-US" dirty="0"/>
          </a:p>
        </p:txBody>
      </p:sp>
    </p:spTree>
    <p:extLst>
      <p:ext uri="{BB962C8B-B14F-4D97-AF65-F5344CB8AC3E}">
        <p14:creationId xmlns:p14="http://schemas.microsoft.com/office/powerpoint/2010/main" val="13688426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5</a:t>
            </a:fld>
            <a:endParaRPr lang="en-US" dirty="0"/>
          </a:p>
        </p:txBody>
      </p:sp>
    </p:spTree>
    <p:extLst>
      <p:ext uri="{BB962C8B-B14F-4D97-AF65-F5344CB8AC3E}">
        <p14:creationId xmlns:p14="http://schemas.microsoft.com/office/powerpoint/2010/main" val="557256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6</a:t>
            </a:fld>
            <a:endParaRPr lang="en-US" dirty="0"/>
          </a:p>
        </p:txBody>
      </p:sp>
    </p:spTree>
    <p:extLst>
      <p:ext uri="{BB962C8B-B14F-4D97-AF65-F5344CB8AC3E}">
        <p14:creationId xmlns:p14="http://schemas.microsoft.com/office/powerpoint/2010/main" val="24289505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7</a:t>
            </a:fld>
            <a:endParaRPr lang="en-US" dirty="0"/>
          </a:p>
        </p:txBody>
      </p:sp>
    </p:spTree>
    <p:extLst>
      <p:ext uri="{BB962C8B-B14F-4D97-AF65-F5344CB8AC3E}">
        <p14:creationId xmlns:p14="http://schemas.microsoft.com/office/powerpoint/2010/main" val="2584323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8</a:t>
            </a:fld>
            <a:endParaRPr lang="en-US" dirty="0"/>
          </a:p>
        </p:txBody>
      </p:sp>
    </p:spTree>
    <p:extLst>
      <p:ext uri="{BB962C8B-B14F-4D97-AF65-F5344CB8AC3E}">
        <p14:creationId xmlns:p14="http://schemas.microsoft.com/office/powerpoint/2010/main" val="24709484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9</a:t>
            </a:fld>
            <a:endParaRPr lang="en-US" dirty="0"/>
          </a:p>
        </p:txBody>
      </p:sp>
    </p:spTree>
    <p:extLst>
      <p:ext uri="{BB962C8B-B14F-4D97-AF65-F5344CB8AC3E}">
        <p14:creationId xmlns:p14="http://schemas.microsoft.com/office/powerpoint/2010/main" val="2336289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10</a:t>
            </a:fld>
            <a:endParaRPr lang="en-US" dirty="0"/>
          </a:p>
        </p:txBody>
      </p:sp>
    </p:spTree>
    <p:extLst>
      <p:ext uri="{BB962C8B-B14F-4D97-AF65-F5344CB8AC3E}">
        <p14:creationId xmlns:p14="http://schemas.microsoft.com/office/powerpoint/2010/main" val="40903253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inv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2387600"/>
          </a:xfrm>
        </p:spPr>
        <p:txBody>
          <a:bodyPr anchor="b"/>
          <a:lstStyle>
            <a:lvl1pPr algn="ctr">
              <a:defRPr sz="6000">
                <a:solidFill>
                  <a:schemeClr val="tx2">
                    <a:lumMod val="20000"/>
                    <a:lumOff val="80000"/>
                  </a:schemeClr>
                </a:solidFill>
              </a:defRPr>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409693A-2307-4FDC-9539-08DC9083DDED}" type="datetime1">
              <a:rPr lang="en-US" smtClean="0"/>
              <a:t>2/15/2020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2819406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hasCustomPrompt="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A0011EA7-B10E-4739-92FE-8993461CC0B7}" type="datetime1">
              <a:rPr lang="en-US" smtClean="0"/>
              <a:t>2/15/2020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4079542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91661"/>
            <a:ext cx="2628900" cy="490903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691661"/>
            <a:ext cx="7734300" cy="490903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5DC13F-2D2A-49BA-966D-6530A12E7C15}" type="datetime1">
              <a:rPr lang="en-US" smtClean="0"/>
              <a:t>2/15/2020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179250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hasCustomPrompt="1"/>
          </p:nvPr>
        </p:nvSpPr>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320E1C1-C26F-4479-A8BD-144B4C139DA5}" type="datetime1">
              <a:rPr lang="en-US" smtClean="0"/>
              <a:t>2/15/2020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2361943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709738"/>
            <a:ext cx="10515600" cy="2862262"/>
          </a:xfrm>
        </p:spPr>
        <p:txBody>
          <a:bodyPr anchor="b"/>
          <a:lstStyle>
            <a:lvl1pPr>
              <a:lnSpc>
                <a:spcPct val="100000"/>
              </a:lnSpc>
              <a:defRPr sz="6000"/>
            </a:lvl1pPr>
          </a:lstStyle>
          <a:p>
            <a:r>
              <a:rPr lang="en-US"/>
              <a:t>Click to edit Master title style</a:t>
            </a:r>
          </a:p>
        </p:txBody>
      </p:sp>
      <p:sp>
        <p:nvSpPr>
          <p:cNvPr id="3" name="Text Placeholder 2"/>
          <p:cNvSpPr>
            <a:spLocks noGrp="1"/>
          </p:cNvSpPr>
          <p:nvPr>
            <p:ph type="body" idx="1"/>
          </p:nvPr>
        </p:nvSpPr>
        <p:spPr>
          <a:xfrm>
            <a:off x="457200" y="4589463"/>
            <a:ext cx="10515600" cy="1500187"/>
          </a:xfrm>
        </p:spPr>
        <p:txBody>
          <a:bodyPr/>
          <a:lstStyle>
            <a:lvl1pPr marL="0" indent="0">
              <a:buNone/>
              <a:defRPr sz="2400" b="1">
                <a:solidFill>
                  <a:schemeClr val="tx2">
                    <a:lumMod val="50000"/>
                  </a:schemeClr>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p>
            <a:fld id="{BF519E61-C2D6-49AB-83F2-8FC9FEFBDAFD}" type="datetime1">
              <a:rPr lang="en-US" smtClean="0"/>
              <a:t>2/15/2020</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2731272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hasCustomPrompt="1"/>
          </p:nvPr>
        </p:nvSpPr>
        <p:spPr>
          <a:xfrm>
            <a:off x="457200" y="1825625"/>
            <a:ext cx="4892040" cy="4351338"/>
          </a:xfrm>
        </p:spPr>
        <p:txBody>
          <a:bodyPr vert="horz" lIns="91440" tIns="45720" rIns="91440" bIns="45720" rtlCol="0">
            <a:normAutofit/>
          </a:bodyPr>
          <a:lstStyle>
            <a:lvl1pPr>
              <a:defRPr lang="en-US" baseline="0" noProof="0" dirty="0" smtClean="0">
                <a:solidFill>
                  <a:schemeClr val="bg1"/>
                </a:solidFill>
              </a:defRPr>
            </a:lvl1pPr>
            <a:lvl2pPr>
              <a:defRPr lang="en-US" baseline="0" noProof="0" dirty="0" smtClean="0">
                <a:solidFill>
                  <a:schemeClr val="bg1"/>
                </a:solidFill>
              </a:defRPr>
            </a:lvl2pPr>
            <a:lvl3pPr>
              <a:defRPr lang="en-US" baseline="0" noProof="0" dirty="0" smtClean="0">
                <a:solidFill>
                  <a:schemeClr val="bg1"/>
                </a:solidFill>
              </a:defRPr>
            </a:lvl3pPr>
            <a:lvl4pPr>
              <a:defRPr lang="en-US" baseline="0" noProof="0" dirty="0" smtClean="0">
                <a:solidFill>
                  <a:schemeClr val="bg1"/>
                </a:solidFill>
              </a:defRPr>
            </a:lvl4pPr>
            <a:lvl5pPr>
              <a:defRPr lang="en-US" baseline="0" noProof="0" dirty="0" smtClean="0">
                <a:solidFill>
                  <a:schemeClr val="bg1"/>
                </a:solidFill>
              </a:defRPr>
            </a:lvl5pPr>
            <a:lvl6pPr>
              <a:defRPr sz="1800"/>
            </a:lvl6pPr>
            <a:lvl7pPr>
              <a:defRPr sz="1800"/>
            </a:lvl7pPr>
            <a:lvl8pPr>
              <a:defRPr sz="1800"/>
            </a:lvl8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4" name="Content Placeholder 3"/>
          <p:cNvSpPr>
            <a:spLocks noGrp="1"/>
          </p:cNvSpPr>
          <p:nvPr>
            <p:ph sz="half" idx="2" hasCustomPrompt="1"/>
          </p:nvPr>
        </p:nvSpPr>
        <p:spPr>
          <a:xfrm>
            <a:off x="5650524" y="1825625"/>
            <a:ext cx="4892040" cy="4351338"/>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5" name="Date Placeholder 4"/>
          <p:cNvSpPr>
            <a:spLocks noGrp="1"/>
          </p:cNvSpPr>
          <p:nvPr>
            <p:ph type="dt" sz="half" idx="10"/>
          </p:nvPr>
        </p:nvSpPr>
        <p:spPr/>
        <p:txBody>
          <a:bodyPr/>
          <a:lstStyle/>
          <a:p>
            <a:fld id="{047BE74F-367A-4D3C-8AA7-FA60CCA05EAE}" type="datetime1">
              <a:rPr lang="en-US" smtClean="0"/>
              <a:t>2/15/2020</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4183930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39150"/>
            <a:ext cx="10094976" cy="1152144"/>
          </a:xfrm>
        </p:spPr>
        <p:txBody>
          <a:bodyPr/>
          <a:lstStyle/>
          <a:p>
            <a:r>
              <a:rPr lang="en-US"/>
              <a:t>Click to edit Master title style</a:t>
            </a:r>
            <a:endParaRPr lang="en-US" dirty="0"/>
          </a:p>
        </p:txBody>
      </p:sp>
      <p:sp>
        <p:nvSpPr>
          <p:cNvPr id="3" name="Text Placeholder 2"/>
          <p:cNvSpPr>
            <a:spLocks noGrp="1"/>
          </p:cNvSpPr>
          <p:nvPr>
            <p:ph type="body" idx="1"/>
          </p:nvPr>
        </p:nvSpPr>
        <p:spPr>
          <a:xfrm>
            <a:off x="457200" y="1828800"/>
            <a:ext cx="489204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hasCustomPrompt="1"/>
          </p:nvPr>
        </p:nvSpPr>
        <p:spPr>
          <a:xfrm>
            <a:off x="457200" y="2498723"/>
            <a:ext cx="4892040" cy="3101977"/>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5" name="Text Placeholder 4"/>
          <p:cNvSpPr>
            <a:spLocks noGrp="1"/>
          </p:cNvSpPr>
          <p:nvPr>
            <p:ph type="body" sz="quarter" idx="3"/>
          </p:nvPr>
        </p:nvSpPr>
        <p:spPr>
          <a:xfrm>
            <a:off x="5656753" y="1828800"/>
            <a:ext cx="489204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hasCustomPrompt="1"/>
          </p:nvPr>
        </p:nvSpPr>
        <p:spPr>
          <a:xfrm>
            <a:off x="5656753" y="2498723"/>
            <a:ext cx="4892040" cy="3101977"/>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7" name="Date Placeholder 6"/>
          <p:cNvSpPr>
            <a:spLocks noGrp="1"/>
          </p:cNvSpPr>
          <p:nvPr>
            <p:ph type="dt" sz="half" idx="10"/>
          </p:nvPr>
        </p:nvSpPr>
        <p:spPr/>
        <p:txBody>
          <a:bodyPr/>
          <a:lstStyle/>
          <a:p>
            <a:fld id="{A79E3F9C-6465-4987-8E4E-615CFD4753AA}" type="datetime1">
              <a:rPr lang="en-US" smtClean="0"/>
              <a:t>2/15/2020</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3405661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49EFD6-3C20-43C6-9E75-1A9D48D9576F}" type="datetime1">
              <a:rPr lang="en-US" smtClean="0"/>
              <a:t>2/15/2020</a:t>
            </a:fld>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3363858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493D5A-A484-46EE-9DC8-9A16BFF8327E}" type="datetime1">
              <a:rPr lang="en-US" smtClean="0"/>
              <a:t>2/15/2020</a:t>
            </a:fld>
            <a:endParaRPr lang="en-US" dirty="0"/>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1927605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599"/>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hasCustomPrompt="1"/>
          </p:nvPr>
        </p:nvSpPr>
        <p:spPr>
          <a:xfrm>
            <a:off x="4800600" y="987425"/>
            <a:ext cx="5753100" cy="4613275"/>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4" name="Text Placeholder 3"/>
          <p:cNvSpPr>
            <a:spLocks noGrp="1"/>
          </p:cNvSpPr>
          <p:nvPr>
            <p:ph type="body" sz="half" idx="2"/>
          </p:nvPr>
        </p:nvSpPr>
        <p:spPr>
          <a:xfrm>
            <a:off x="457200" y="2254249"/>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6287BC8-78D1-4FEB-9D4F-E22E45CC04F7}" type="datetime1">
              <a:rPr lang="en-US" smtClean="0"/>
              <a:t>2/15/2020</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1287721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599"/>
            <a:ext cx="3932237" cy="160020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4800600" y="987425"/>
            <a:ext cx="5753100" cy="46132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254249"/>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F568210-870C-4A62-9D1B-4B25162550AB}" type="datetime1">
              <a:rPr lang="en-US" smtClean="0"/>
              <a:t>2/15/2020</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569576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39793"/>
            <a:ext cx="10096500" cy="115090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825625"/>
            <a:ext cx="10096500" cy="377800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tx2">
                    <a:lumMod val="20000"/>
                    <a:lumOff val="80000"/>
                  </a:schemeClr>
                </a:solidFill>
              </a:defRPr>
            </a:lvl1pPr>
          </a:lstStyle>
          <a:p>
            <a:fld id="{00CABDA2-EB00-4A4D-86B7-63E286A484E5}" type="datetime1">
              <a:rPr lang="en-US" smtClean="0"/>
              <a:t>2/15/2020</a:t>
            </a:fld>
            <a:endParaRPr lang="en-US" dirty="0"/>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2">
                    <a:lumMod val="20000"/>
                    <a:lumOff val="80000"/>
                  </a:schemeClr>
                </a:solidFill>
              </a:defRPr>
            </a:lvl1pPr>
          </a:lstStyle>
          <a:p>
            <a:r>
              <a:rPr lang="en-US" dirty="0"/>
              <a:t>Add a footer</a:t>
            </a:r>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2">
                    <a:lumMod val="20000"/>
                    <a:lumOff val="80000"/>
                  </a:schemeClr>
                </a:solidFill>
              </a:defRPr>
            </a:lvl1pPr>
          </a:lstStyle>
          <a:p>
            <a:fld id="{E5B29C50-D6F1-4DB6-9B68-F4CD3996E9CF}" type="slidenum">
              <a:rPr lang="en-US" smtClean="0"/>
              <a:pPr/>
              <a:t>‹#›</a:t>
            </a:fld>
            <a:endParaRPr lang="en-US" dirty="0"/>
          </a:p>
        </p:txBody>
      </p:sp>
    </p:spTree>
    <p:extLst>
      <p:ext uri="{BB962C8B-B14F-4D97-AF65-F5344CB8AC3E}">
        <p14:creationId xmlns:p14="http://schemas.microsoft.com/office/powerpoint/2010/main" val="16564842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ts val="4000"/>
        </a:lnSpc>
        <a:spcBef>
          <a:spcPct val="0"/>
        </a:spcBef>
        <a:buNone/>
        <a:defRPr sz="4000" b="1" kern="1200" cap="none" spc="0">
          <a:ln w="12700" cmpd="sng">
            <a:noFill/>
            <a:prstDash val="solid"/>
          </a:ln>
          <a:solidFill>
            <a:schemeClr val="accent4">
              <a:lumMod val="50000"/>
            </a:schemeClr>
          </a:solidFill>
          <a:effectLst>
            <a:outerShdw blurRad="38100" dist="38100" dir="2700000" algn="tl">
              <a:srgbClr val="000000">
                <a:alpha val="43000"/>
              </a:srgbClr>
            </a:outerShdw>
          </a:effectLst>
          <a:latin typeface="+mj-lt"/>
          <a:ea typeface="+mj-ea"/>
          <a:cs typeface="+mj-cs"/>
        </a:defRPr>
      </a:lvl1pPr>
    </p:titleStyle>
    <p:bodyStyle>
      <a:lvl1pPr marL="2286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2400" kern="1200">
          <a:solidFill>
            <a:schemeClr val="bg1"/>
          </a:solidFill>
          <a:latin typeface="+mn-lt"/>
          <a:ea typeface="+mn-ea"/>
          <a:cs typeface="+mn-cs"/>
        </a:defRPr>
      </a:lvl1pPr>
      <a:lvl2pPr marL="6858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2000" kern="1200">
          <a:solidFill>
            <a:schemeClr val="bg1"/>
          </a:solidFill>
          <a:latin typeface="+mn-lt"/>
          <a:ea typeface="+mn-ea"/>
          <a:cs typeface="+mn-cs"/>
        </a:defRPr>
      </a:lvl2pPr>
      <a:lvl3pPr marL="11430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1"/>
          </a:solidFill>
          <a:latin typeface="+mn-lt"/>
          <a:ea typeface="+mn-ea"/>
          <a:cs typeface="+mn-cs"/>
        </a:defRPr>
      </a:lvl3pPr>
      <a:lvl4pPr marL="16002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6pPr>
      <a:lvl7pPr marL="29718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7pPr>
      <a:lvl8pPr marL="34290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8pPr>
      <a:lvl9pPr marL="38862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288" userDrawn="1">
          <p15:clr>
            <a:srgbClr val="F26B43"/>
          </p15:clr>
        </p15:guide>
        <p15:guide id="3" pos="6648" userDrawn="1">
          <p15:clr>
            <a:srgbClr val="F26B43"/>
          </p15:clr>
        </p15:guide>
        <p15:guide id="4" orient="horz" pos="3528" userDrawn="1">
          <p15:clr>
            <a:srgbClr val="F26B43"/>
          </p15:clr>
        </p15:guide>
        <p15:guide id="5" orient="horz" pos="112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A1E"/>
        </a:solidFill>
        <a:effectLst/>
      </p:bgPr>
    </p:bg>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8AFB965C-C290-4B19-BF60-142EC80D76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722782"/>
            <a:ext cx="12192000" cy="3843130"/>
          </a:xfrm>
          <a:prstGeom prst="rect">
            <a:avLst/>
          </a:prstGeom>
        </p:spPr>
      </p:pic>
      <p:sp>
        <p:nvSpPr>
          <p:cNvPr id="2" name="TextBox 1">
            <a:extLst>
              <a:ext uri="{FF2B5EF4-FFF2-40B4-BE49-F238E27FC236}">
                <a16:creationId xmlns:a16="http://schemas.microsoft.com/office/drawing/2014/main" id="{B3DBC5A5-A655-4396-885E-7E23D933771C}"/>
              </a:ext>
            </a:extLst>
          </p:cNvPr>
          <p:cNvSpPr txBox="1"/>
          <p:nvPr/>
        </p:nvSpPr>
        <p:spPr>
          <a:xfrm>
            <a:off x="125260" y="5724395"/>
            <a:ext cx="11924778" cy="954107"/>
          </a:xfrm>
          <a:prstGeom prst="rect">
            <a:avLst/>
          </a:prstGeom>
          <a:noFill/>
          <a:ln>
            <a:solidFill>
              <a:schemeClr val="tx2"/>
            </a:solidFill>
          </a:ln>
        </p:spPr>
        <p:txBody>
          <a:bodyPr wrap="square" rtlCol="0">
            <a:spAutoFit/>
          </a:bodyPr>
          <a:lstStyle/>
          <a:p>
            <a:pPr algn="ctr"/>
            <a:r>
              <a:rPr lang="en-US" sz="2800" i="1" dirty="0">
                <a:solidFill>
                  <a:schemeClr val="bg1"/>
                </a:solidFill>
              </a:rPr>
              <a:t>Preaching the Word</a:t>
            </a:r>
          </a:p>
          <a:p>
            <a:pPr algn="ctr"/>
            <a:r>
              <a:rPr lang="en-US" sz="2800" dirty="0">
                <a:solidFill>
                  <a:schemeClr val="bg1"/>
                </a:solidFill>
              </a:rPr>
              <a:t>2 Timothy 4:1-5 (Part 2)</a:t>
            </a:r>
          </a:p>
        </p:txBody>
      </p:sp>
    </p:spTree>
    <p:extLst>
      <p:ext uri="{BB962C8B-B14F-4D97-AF65-F5344CB8AC3E}">
        <p14:creationId xmlns:p14="http://schemas.microsoft.com/office/powerpoint/2010/main" val="1158586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Charles Spurgeon</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3785652"/>
          </a:xfrm>
          <a:prstGeom prst="rect">
            <a:avLst/>
          </a:prstGeom>
          <a:noFill/>
          <a:ln>
            <a:noFill/>
          </a:ln>
        </p:spPr>
        <p:txBody>
          <a:bodyPr wrap="square" rtlCol="0">
            <a:spAutoFit/>
          </a:bodyPr>
          <a:lstStyle/>
          <a:p>
            <a:pPr algn="just"/>
            <a:r>
              <a:rPr lang="en-US" sz="4000" i="1" dirty="0">
                <a:solidFill>
                  <a:schemeClr val="bg1"/>
                </a:solidFill>
              </a:rPr>
              <a:t>“If sinners be damned, at least let them leap to hell over our dead bodies. And if they perish, let them perish with our arms wrapped about their knees, imploring them to stay. If hell must be filled, let it be filled in the teeth of our exertions, and let not one go unwarned and </a:t>
            </a:r>
            <a:r>
              <a:rPr lang="en-US" sz="4000" i="1" dirty="0" err="1">
                <a:solidFill>
                  <a:schemeClr val="bg1"/>
                </a:solidFill>
              </a:rPr>
              <a:t>unprayed</a:t>
            </a:r>
            <a:r>
              <a:rPr lang="en-US" sz="4000" i="1" dirty="0">
                <a:solidFill>
                  <a:schemeClr val="bg1"/>
                </a:solidFill>
              </a:rPr>
              <a:t> for.”</a:t>
            </a:r>
            <a:endParaRPr lang="en-US" sz="4000" dirty="0">
              <a:solidFill>
                <a:schemeClr val="bg1"/>
              </a:solidFill>
            </a:endParaRPr>
          </a:p>
        </p:txBody>
      </p:sp>
    </p:spTree>
    <p:extLst>
      <p:ext uri="{BB962C8B-B14F-4D97-AF65-F5344CB8AC3E}">
        <p14:creationId xmlns:p14="http://schemas.microsoft.com/office/powerpoint/2010/main" val="25781382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Preaching God’s Word!</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584775"/>
          </a:xfrm>
          <a:prstGeom prst="rect">
            <a:avLst/>
          </a:prstGeom>
          <a:noFill/>
          <a:ln>
            <a:noFill/>
          </a:ln>
        </p:spPr>
        <p:txBody>
          <a:bodyPr wrap="square" rtlCol="0">
            <a:spAutoFit/>
          </a:bodyPr>
          <a:lstStyle/>
          <a:p>
            <a:pPr marL="857250" indent="-857250" algn="just">
              <a:buFont typeface="+mj-lt"/>
              <a:buAutoNum type="romanUcPeriod" startAt="3"/>
            </a:pPr>
            <a:r>
              <a:rPr lang="en-US" sz="3200" b="1" dirty="0">
                <a:solidFill>
                  <a:schemeClr val="bg1"/>
                </a:solidFill>
              </a:rPr>
              <a:t>The Word of God is to be preached expediently (4:2b)</a:t>
            </a:r>
          </a:p>
        </p:txBody>
      </p:sp>
      <p:sp>
        <p:nvSpPr>
          <p:cNvPr id="5" name="TextBox 4">
            <a:extLst>
              <a:ext uri="{FF2B5EF4-FFF2-40B4-BE49-F238E27FC236}">
                <a16:creationId xmlns:a16="http://schemas.microsoft.com/office/drawing/2014/main" id="{5C8B8021-23E7-4BD1-83A9-98791F0D94F9}"/>
              </a:ext>
            </a:extLst>
          </p:cNvPr>
          <p:cNvSpPr txBox="1"/>
          <p:nvPr/>
        </p:nvSpPr>
        <p:spPr>
          <a:xfrm>
            <a:off x="262554" y="1835098"/>
            <a:ext cx="11661731" cy="523220"/>
          </a:xfrm>
          <a:prstGeom prst="rect">
            <a:avLst/>
          </a:prstGeom>
          <a:noFill/>
          <a:ln>
            <a:noFill/>
          </a:ln>
        </p:spPr>
        <p:txBody>
          <a:bodyPr wrap="square" rtlCol="0">
            <a:spAutoFit/>
          </a:bodyPr>
          <a:lstStyle/>
          <a:p>
            <a:r>
              <a:rPr lang="en-US" sz="2800" i="1" dirty="0">
                <a:solidFill>
                  <a:schemeClr val="bg1"/>
                </a:solidFill>
              </a:rPr>
              <a:t>preach the word; be ready in season and out of season;</a:t>
            </a:r>
            <a:endParaRPr lang="en-US" sz="2800" dirty="0">
              <a:solidFill>
                <a:schemeClr val="bg1"/>
              </a:solidFill>
            </a:endParaRPr>
          </a:p>
        </p:txBody>
      </p:sp>
      <p:sp>
        <p:nvSpPr>
          <p:cNvPr id="6" name="TextBox 5">
            <a:extLst>
              <a:ext uri="{FF2B5EF4-FFF2-40B4-BE49-F238E27FC236}">
                <a16:creationId xmlns:a16="http://schemas.microsoft.com/office/drawing/2014/main" id="{72B977E1-B389-4ED3-BCDE-9818F05B8CA1}"/>
              </a:ext>
            </a:extLst>
          </p:cNvPr>
          <p:cNvSpPr txBox="1"/>
          <p:nvPr/>
        </p:nvSpPr>
        <p:spPr>
          <a:xfrm>
            <a:off x="265134" y="3062046"/>
            <a:ext cx="11661731" cy="2308324"/>
          </a:xfrm>
          <a:prstGeom prst="rect">
            <a:avLst/>
          </a:prstGeom>
          <a:noFill/>
          <a:ln>
            <a:noFill/>
          </a:ln>
        </p:spPr>
        <p:txBody>
          <a:bodyPr wrap="square" rtlCol="0">
            <a:spAutoFit/>
          </a:bodyPr>
          <a:lstStyle/>
          <a:p>
            <a:pPr algn="just"/>
            <a:r>
              <a:rPr lang="en-US" sz="3600" i="1" dirty="0">
                <a:solidFill>
                  <a:schemeClr val="bg1"/>
                </a:solidFill>
              </a:rPr>
              <a:t>but sanctify Christ as Lord in your hearts, always being ready to make a defense to everyone who asks you to give an account for the hope that is in you, yet with gentleness and reverence…</a:t>
            </a:r>
            <a:r>
              <a:rPr lang="en-US" sz="3600" dirty="0">
                <a:solidFill>
                  <a:schemeClr val="bg1"/>
                </a:solidFill>
              </a:rPr>
              <a:t> (1 Peter 3:15)</a:t>
            </a:r>
          </a:p>
        </p:txBody>
      </p:sp>
    </p:spTree>
    <p:extLst>
      <p:ext uri="{BB962C8B-B14F-4D97-AF65-F5344CB8AC3E}">
        <p14:creationId xmlns:p14="http://schemas.microsoft.com/office/powerpoint/2010/main" val="11159065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par>
                          <p:cTn id="8" fill="hold">
                            <p:stCondLst>
                              <p:cond delay="2250"/>
                            </p:stCondLst>
                            <p:childTnLst>
                              <p:par>
                                <p:cTn id="9" presetID="10" presetClass="entr" presetSubtype="0" fill="hold" nodeType="afterEffect">
                                  <p:stCondLst>
                                    <p:cond delay="50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1750"/>
                                        <p:tgtEl>
                                          <p:spTgt spid="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2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Richard Baxter</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4401205"/>
          </a:xfrm>
          <a:prstGeom prst="rect">
            <a:avLst/>
          </a:prstGeom>
          <a:noFill/>
          <a:ln>
            <a:noFill/>
          </a:ln>
        </p:spPr>
        <p:txBody>
          <a:bodyPr wrap="square" rtlCol="0">
            <a:spAutoFit/>
          </a:bodyPr>
          <a:lstStyle/>
          <a:p>
            <a:pPr algn="just"/>
            <a:r>
              <a:rPr lang="en-US" sz="4000" i="1" dirty="0">
                <a:solidFill>
                  <a:schemeClr val="bg1"/>
                </a:solidFill>
              </a:rPr>
              <a:t>Whatever you do,’… ‘let the people see that you are in good earnest … You cannot break men’s hearts by jesting with them, or telling them a smooth tale, or patching up a gaudy oration. Men will not cast away their dearest pleasures upon a drowsy request of one that </a:t>
            </a:r>
            <a:r>
              <a:rPr lang="en-US" sz="4000" i="1" dirty="0" err="1">
                <a:solidFill>
                  <a:schemeClr val="bg1"/>
                </a:solidFill>
              </a:rPr>
              <a:t>seemeth</a:t>
            </a:r>
            <a:r>
              <a:rPr lang="en-US" sz="4000" i="1" dirty="0">
                <a:solidFill>
                  <a:schemeClr val="bg1"/>
                </a:solidFill>
              </a:rPr>
              <a:t> not to mean as he speaks, or to care much whether his request be granted.’</a:t>
            </a:r>
            <a:endParaRPr lang="en-US" sz="4000" dirty="0">
              <a:solidFill>
                <a:schemeClr val="bg1"/>
              </a:solidFill>
            </a:endParaRPr>
          </a:p>
        </p:txBody>
      </p:sp>
    </p:spTree>
    <p:extLst>
      <p:ext uri="{BB962C8B-B14F-4D97-AF65-F5344CB8AC3E}">
        <p14:creationId xmlns:p14="http://schemas.microsoft.com/office/powerpoint/2010/main" val="5640600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Outline of 2 Timothy 4:1-5</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3046988"/>
          </a:xfrm>
          <a:prstGeom prst="rect">
            <a:avLst/>
          </a:prstGeom>
          <a:noFill/>
          <a:ln>
            <a:noFill/>
          </a:ln>
        </p:spPr>
        <p:txBody>
          <a:bodyPr wrap="square" rtlCol="0">
            <a:spAutoFit/>
          </a:bodyPr>
          <a:lstStyle/>
          <a:p>
            <a:pPr marL="857250" lvl="0" indent="-857250" algn="just">
              <a:buFont typeface="+mj-lt"/>
              <a:buAutoNum type="romanUcPeriod"/>
            </a:pPr>
            <a:r>
              <a:rPr lang="en-US" sz="3200" dirty="0">
                <a:solidFill>
                  <a:schemeClr val="bg1"/>
                </a:solidFill>
              </a:rPr>
              <a:t>The Word of God is to be preached in light of </a:t>
            </a:r>
            <a:r>
              <a:rPr lang="en-US" sz="3200" b="1" u="sng" dirty="0">
                <a:solidFill>
                  <a:schemeClr val="bg1"/>
                </a:solidFill>
              </a:rPr>
              <a:t>eschatology</a:t>
            </a:r>
            <a:r>
              <a:rPr lang="en-US" sz="3200" dirty="0">
                <a:solidFill>
                  <a:schemeClr val="bg1"/>
                </a:solidFill>
              </a:rPr>
              <a:t> (4:1)</a:t>
            </a:r>
          </a:p>
          <a:p>
            <a:pPr marL="857250" lvl="0" indent="-857250" algn="just">
              <a:buFont typeface="+mj-lt"/>
              <a:buAutoNum type="romanUcPeriod"/>
            </a:pPr>
            <a:r>
              <a:rPr lang="en-US" sz="3200" dirty="0">
                <a:solidFill>
                  <a:schemeClr val="bg1"/>
                </a:solidFill>
              </a:rPr>
              <a:t>The Word of God is to be preached as </a:t>
            </a:r>
            <a:r>
              <a:rPr lang="en-US" sz="3200" b="1" u="sng" dirty="0">
                <a:solidFill>
                  <a:schemeClr val="bg1"/>
                </a:solidFill>
              </a:rPr>
              <a:t>exhortation</a:t>
            </a:r>
            <a:r>
              <a:rPr lang="en-US" sz="3200" dirty="0">
                <a:solidFill>
                  <a:schemeClr val="bg1"/>
                </a:solidFill>
              </a:rPr>
              <a:t> (4:2a)</a:t>
            </a:r>
          </a:p>
          <a:p>
            <a:pPr marL="857250" lvl="0" indent="-857250" algn="just">
              <a:buFont typeface="+mj-lt"/>
              <a:buAutoNum type="romanUcPeriod"/>
            </a:pPr>
            <a:r>
              <a:rPr lang="en-US" sz="3200" dirty="0">
                <a:solidFill>
                  <a:schemeClr val="bg1"/>
                </a:solidFill>
              </a:rPr>
              <a:t>The Word of God is to be preached </a:t>
            </a:r>
            <a:r>
              <a:rPr lang="en-US" sz="3200" b="1" u="sng" dirty="0">
                <a:solidFill>
                  <a:schemeClr val="bg1"/>
                </a:solidFill>
              </a:rPr>
              <a:t>expediently</a:t>
            </a:r>
            <a:r>
              <a:rPr lang="en-US" sz="3200" dirty="0">
                <a:solidFill>
                  <a:schemeClr val="bg1"/>
                </a:solidFill>
              </a:rPr>
              <a:t> (4:2b)</a:t>
            </a:r>
          </a:p>
          <a:p>
            <a:pPr marL="857250" lvl="0" indent="-857250" algn="just">
              <a:buFont typeface="+mj-lt"/>
              <a:buAutoNum type="romanUcPeriod"/>
            </a:pPr>
            <a:r>
              <a:rPr lang="en-US" sz="3200" dirty="0">
                <a:solidFill>
                  <a:schemeClr val="bg1"/>
                </a:solidFill>
              </a:rPr>
              <a:t>The Word of God is to be preached </a:t>
            </a:r>
            <a:r>
              <a:rPr lang="en-US" sz="3200" b="1" u="sng" dirty="0">
                <a:solidFill>
                  <a:schemeClr val="bg1"/>
                </a:solidFill>
              </a:rPr>
              <a:t>effectually</a:t>
            </a:r>
            <a:r>
              <a:rPr lang="en-US" sz="3200" dirty="0">
                <a:solidFill>
                  <a:schemeClr val="bg1"/>
                </a:solidFill>
              </a:rPr>
              <a:t> (4:2c)</a:t>
            </a:r>
          </a:p>
          <a:p>
            <a:pPr marL="857250" lvl="0" indent="-857250" algn="just">
              <a:buFont typeface="+mj-lt"/>
              <a:buAutoNum type="romanUcPeriod"/>
            </a:pPr>
            <a:r>
              <a:rPr lang="en-US" sz="3200" dirty="0">
                <a:solidFill>
                  <a:schemeClr val="bg1"/>
                </a:solidFill>
              </a:rPr>
              <a:t>The Word of God is to be preached as </a:t>
            </a:r>
            <a:r>
              <a:rPr lang="en-US" sz="3200" b="1" u="sng" dirty="0">
                <a:solidFill>
                  <a:schemeClr val="bg1"/>
                </a:solidFill>
              </a:rPr>
              <a:t>essential</a:t>
            </a:r>
            <a:r>
              <a:rPr lang="en-US" sz="3200" dirty="0">
                <a:solidFill>
                  <a:schemeClr val="bg1"/>
                </a:solidFill>
              </a:rPr>
              <a:t> (4:3-4)</a:t>
            </a:r>
          </a:p>
          <a:p>
            <a:pPr marL="857250" lvl="0" indent="-857250" algn="just">
              <a:buFont typeface="+mj-lt"/>
              <a:buAutoNum type="romanUcPeriod"/>
            </a:pPr>
            <a:r>
              <a:rPr lang="en-US" sz="3200" dirty="0">
                <a:solidFill>
                  <a:schemeClr val="bg1"/>
                </a:solidFill>
              </a:rPr>
              <a:t>The Word of God is to be preached with </a:t>
            </a:r>
            <a:r>
              <a:rPr lang="en-US" sz="3200" b="1" u="sng" dirty="0">
                <a:solidFill>
                  <a:schemeClr val="bg1"/>
                </a:solidFill>
              </a:rPr>
              <a:t>endurance</a:t>
            </a:r>
            <a:r>
              <a:rPr lang="en-US" sz="3200" dirty="0">
                <a:solidFill>
                  <a:schemeClr val="bg1"/>
                </a:solidFill>
              </a:rPr>
              <a:t> (4:5)</a:t>
            </a:r>
          </a:p>
        </p:txBody>
      </p:sp>
    </p:spTree>
    <p:extLst>
      <p:ext uri="{BB962C8B-B14F-4D97-AF65-F5344CB8AC3E}">
        <p14:creationId xmlns:p14="http://schemas.microsoft.com/office/powerpoint/2010/main" val="22966118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par>
                          <p:cTn id="8" fill="hold">
                            <p:stCondLst>
                              <p:cond delay="2250"/>
                            </p:stCondLst>
                            <p:childTnLst>
                              <p:par>
                                <p:cTn id="9" presetID="10" presetClass="entr" presetSubtype="0" fill="hold" nodeType="afterEffect">
                                  <p:stCondLst>
                                    <p:cond delay="50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fade">
                                      <p:cBhvr>
                                        <p:cTn id="11" dur="1750"/>
                                        <p:tgtEl>
                                          <p:spTgt spid="4">
                                            <p:txEl>
                                              <p:pRg st="1" end="1"/>
                                            </p:txEl>
                                          </p:spTgt>
                                        </p:tgtEl>
                                      </p:cBhvr>
                                    </p:animEffect>
                                  </p:childTnLst>
                                </p:cTn>
                              </p:par>
                            </p:childTnLst>
                          </p:cTn>
                        </p:par>
                        <p:par>
                          <p:cTn id="12" fill="hold">
                            <p:stCondLst>
                              <p:cond delay="4500"/>
                            </p:stCondLst>
                            <p:childTnLst>
                              <p:par>
                                <p:cTn id="13" presetID="10" presetClass="entr" presetSubtype="0" fill="hold" nodeType="afterEffect">
                                  <p:stCondLst>
                                    <p:cond delay="50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1750"/>
                                        <p:tgtEl>
                                          <p:spTgt spid="4">
                                            <p:txEl>
                                              <p:pRg st="2" end="2"/>
                                            </p:txEl>
                                          </p:spTgt>
                                        </p:tgtEl>
                                      </p:cBhvr>
                                    </p:animEffect>
                                  </p:childTnLst>
                                </p:cTn>
                              </p:par>
                            </p:childTnLst>
                          </p:cTn>
                        </p:par>
                        <p:par>
                          <p:cTn id="16" fill="hold">
                            <p:stCondLst>
                              <p:cond delay="6750"/>
                            </p:stCondLst>
                            <p:childTnLst>
                              <p:par>
                                <p:cTn id="17" presetID="10" presetClass="entr" presetSubtype="0" fill="hold" nodeType="afterEffect">
                                  <p:stCondLst>
                                    <p:cond delay="50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fade">
                                      <p:cBhvr>
                                        <p:cTn id="19" dur="1750"/>
                                        <p:tgtEl>
                                          <p:spTgt spid="4">
                                            <p:txEl>
                                              <p:pRg st="3" end="3"/>
                                            </p:txEl>
                                          </p:spTgt>
                                        </p:tgtEl>
                                      </p:cBhvr>
                                    </p:animEffect>
                                  </p:childTnLst>
                                </p:cTn>
                              </p:par>
                            </p:childTnLst>
                          </p:cTn>
                        </p:par>
                        <p:par>
                          <p:cTn id="20" fill="hold">
                            <p:stCondLst>
                              <p:cond delay="9000"/>
                            </p:stCondLst>
                            <p:childTnLst>
                              <p:par>
                                <p:cTn id="21" presetID="10" presetClass="entr" presetSubtype="0" fill="hold" nodeType="afterEffect">
                                  <p:stCondLst>
                                    <p:cond delay="50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1750"/>
                                        <p:tgtEl>
                                          <p:spTgt spid="4">
                                            <p:txEl>
                                              <p:pRg st="4" end="4"/>
                                            </p:txEl>
                                          </p:spTgt>
                                        </p:tgtEl>
                                      </p:cBhvr>
                                    </p:animEffect>
                                  </p:childTnLst>
                                </p:cTn>
                              </p:par>
                            </p:childTnLst>
                          </p:cTn>
                        </p:par>
                        <p:par>
                          <p:cTn id="24" fill="hold">
                            <p:stCondLst>
                              <p:cond delay="11250"/>
                            </p:stCondLst>
                            <p:childTnLst>
                              <p:par>
                                <p:cTn id="25" presetID="10" presetClass="entr" presetSubtype="0" fill="hold" nodeType="afterEffect">
                                  <p:stCondLst>
                                    <p:cond delay="50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175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8AFB965C-C290-4B19-BF60-142EC80D76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722782"/>
            <a:ext cx="12192000" cy="3843130"/>
          </a:xfrm>
          <a:prstGeom prst="rect">
            <a:avLst/>
          </a:prstGeom>
        </p:spPr>
      </p:pic>
      <p:sp>
        <p:nvSpPr>
          <p:cNvPr id="2" name="TextBox 1">
            <a:extLst>
              <a:ext uri="{FF2B5EF4-FFF2-40B4-BE49-F238E27FC236}">
                <a16:creationId xmlns:a16="http://schemas.microsoft.com/office/drawing/2014/main" id="{B3DBC5A5-A655-4396-885E-7E23D933771C}"/>
              </a:ext>
            </a:extLst>
          </p:cNvPr>
          <p:cNvSpPr txBox="1"/>
          <p:nvPr/>
        </p:nvSpPr>
        <p:spPr>
          <a:xfrm>
            <a:off x="125260" y="5724395"/>
            <a:ext cx="11924778" cy="954107"/>
          </a:xfrm>
          <a:prstGeom prst="rect">
            <a:avLst/>
          </a:prstGeom>
          <a:noFill/>
          <a:ln>
            <a:solidFill>
              <a:schemeClr val="tx2"/>
            </a:solidFill>
          </a:ln>
        </p:spPr>
        <p:txBody>
          <a:bodyPr wrap="square" rtlCol="0">
            <a:spAutoFit/>
          </a:bodyPr>
          <a:lstStyle/>
          <a:p>
            <a:pPr algn="ctr"/>
            <a:r>
              <a:rPr lang="en-US" sz="2800" i="1" dirty="0">
                <a:solidFill>
                  <a:schemeClr val="bg1"/>
                </a:solidFill>
              </a:rPr>
              <a:t>Preaching the Word</a:t>
            </a:r>
          </a:p>
          <a:p>
            <a:pPr algn="ctr"/>
            <a:r>
              <a:rPr lang="en-US" sz="2800" dirty="0">
                <a:solidFill>
                  <a:schemeClr val="bg1"/>
                </a:solidFill>
              </a:rPr>
              <a:t>2 Timothy 4:1-5 (Part 2)</a:t>
            </a:r>
          </a:p>
        </p:txBody>
      </p:sp>
    </p:spTree>
    <p:extLst>
      <p:ext uri="{BB962C8B-B14F-4D97-AF65-F5344CB8AC3E}">
        <p14:creationId xmlns:p14="http://schemas.microsoft.com/office/powerpoint/2010/main" val="3558179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2 Timothy 4:1-5</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5016758"/>
          </a:xfrm>
          <a:prstGeom prst="rect">
            <a:avLst/>
          </a:prstGeom>
          <a:noFill/>
          <a:ln>
            <a:noFill/>
          </a:ln>
        </p:spPr>
        <p:txBody>
          <a:bodyPr wrap="square" rtlCol="0">
            <a:spAutoFit/>
          </a:bodyPr>
          <a:lstStyle/>
          <a:p>
            <a:pPr algn="just"/>
            <a:r>
              <a:rPr lang="en-US" sz="3200" i="1" dirty="0">
                <a:solidFill>
                  <a:schemeClr val="bg1"/>
                </a:solidFill>
              </a:rPr>
              <a:t>1</a:t>
            </a:r>
            <a:r>
              <a:rPr lang="en-US" sz="3200" dirty="0">
                <a:solidFill>
                  <a:schemeClr val="bg1"/>
                </a:solidFill>
              </a:rPr>
              <a:t> </a:t>
            </a:r>
            <a:r>
              <a:rPr lang="en-US" sz="3200" i="1" dirty="0">
                <a:solidFill>
                  <a:schemeClr val="bg1"/>
                </a:solidFill>
              </a:rPr>
              <a:t>I solemnly charge you in the presence of God and of Christ Jesus, who is to judge the living and the dead, and by His appearing and His kingdom: 2 preach the word; be ready in season and out of season; reprove, rebuke, exhort, with great patience and instruction. 3 For the time will come when they will not endure sound doctrine; but wanting to have their ears tickled, they will accumulate for themselves teachers in accordance to their own desires, 4 and will turn away their ears from the truth and will turn aside to myths. 5 But you, be sober in all things, endure hardship, do the work of an evangelist, fulfill your ministry. </a:t>
            </a:r>
            <a:endParaRPr lang="en-US" sz="3200" dirty="0">
              <a:solidFill>
                <a:schemeClr val="bg1"/>
              </a:solidFill>
            </a:endParaRPr>
          </a:p>
        </p:txBody>
      </p:sp>
    </p:spTree>
    <p:extLst>
      <p:ext uri="{BB962C8B-B14F-4D97-AF65-F5344CB8AC3E}">
        <p14:creationId xmlns:p14="http://schemas.microsoft.com/office/powerpoint/2010/main" val="14430299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Reoccurring Theme of 2 Timothy</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943620"/>
            <a:ext cx="11661731" cy="584775"/>
          </a:xfrm>
          <a:prstGeom prst="rect">
            <a:avLst/>
          </a:prstGeom>
          <a:noFill/>
          <a:ln>
            <a:noFill/>
          </a:ln>
        </p:spPr>
        <p:txBody>
          <a:bodyPr wrap="square" rtlCol="0">
            <a:spAutoFit/>
          </a:bodyPr>
          <a:lstStyle/>
          <a:p>
            <a:pPr algn="ctr"/>
            <a:r>
              <a:rPr lang="en-US" sz="3200" b="1" i="1" dirty="0">
                <a:solidFill>
                  <a:schemeClr val="bg1"/>
                </a:solidFill>
              </a:rPr>
              <a:t>Faithfulness to and with God’s Word</a:t>
            </a:r>
            <a:endParaRPr lang="en-US" sz="3200" b="1" dirty="0">
              <a:solidFill>
                <a:schemeClr val="bg1"/>
              </a:solidFill>
            </a:endParaRPr>
          </a:p>
        </p:txBody>
      </p:sp>
      <p:sp>
        <p:nvSpPr>
          <p:cNvPr id="5" name="TextBox 4">
            <a:extLst>
              <a:ext uri="{FF2B5EF4-FFF2-40B4-BE49-F238E27FC236}">
                <a16:creationId xmlns:a16="http://schemas.microsoft.com/office/drawing/2014/main" id="{F65BB03C-B161-4883-A2C6-22A94F98F280}"/>
              </a:ext>
            </a:extLst>
          </p:cNvPr>
          <p:cNvSpPr txBox="1"/>
          <p:nvPr/>
        </p:nvSpPr>
        <p:spPr>
          <a:xfrm>
            <a:off x="242170" y="3536510"/>
            <a:ext cx="11661731" cy="1323439"/>
          </a:xfrm>
          <a:prstGeom prst="rect">
            <a:avLst/>
          </a:prstGeom>
          <a:noFill/>
          <a:ln>
            <a:noFill/>
          </a:ln>
        </p:spPr>
        <p:txBody>
          <a:bodyPr wrap="square" rtlCol="0">
            <a:spAutoFit/>
          </a:bodyPr>
          <a:lstStyle/>
          <a:p>
            <a:pPr algn="ctr"/>
            <a:r>
              <a:rPr lang="en-US" sz="4000" b="1" i="1" dirty="0">
                <a:solidFill>
                  <a:schemeClr val="bg1"/>
                </a:solidFill>
              </a:rPr>
              <a:t>There is no faithful living for Christ without faithfulness to the Word of God!</a:t>
            </a:r>
            <a:r>
              <a:rPr lang="en-US" sz="4000" dirty="0">
                <a:solidFill>
                  <a:schemeClr val="bg1"/>
                </a:solidFill>
              </a:rPr>
              <a:t> </a:t>
            </a:r>
            <a:endParaRPr lang="en-US" sz="4000" b="1" dirty="0">
              <a:solidFill>
                <a:schemeClr val="bg1"/>
              </a:solidFill>
            </a:endParaRPr>
          </a:p>
        </p:txBody>
      </p:sp>
    </p:spTree>
    <p:extLst>
      <p:ext uri="{BB962C8B-B14F-4D97-AF65-F5344CB8AC3E}">
        <p14:creationId xmlns:p14="http://schemas.microsoft.com/office/powerpoint/2010/main" val="29144474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325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par>
                          <p:cTn id="8" fill="hold">
                            <p:stCondLst>
                              <p:cond delay="5000"/>
                            </p:stCondLst>
                            <p:childTnLst>
                              <p:par>
                                <p:cTn id="9" presetID="42" presetClass="entr" presetSubtype="0" fill="hold" grpId="0" nodeType="afterEffect">
                                  <p:stCondLst>
                                    <p:cond delay="375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3250"/>
                                        <p:tgtEl>
                                          <p:spTgt spid="5"/>
                                        </p:tgtEl>
                                      </p:cBhvr>
                                    </p:animEffect>
                                    <p:anim calcmode="lin" valueType="num">
                                      <p:cBhvr>
                                        <p:cTn id="12" dur="3250" fill="hold"/>
                                        <p:tgtEl>
                                          <p:spTgt spid="5"/>
                                        </p:tgtEl>
                                        <p:attrNameLst>
                                          <p:attrName>ppt_x</p:attrName>
                                        </p:attrNameLst>
                                      </p:cBhvr>
                                      <p:tavLst>
                                        <p:tav tm="0">
                                          <p:val>
                                            <p:strVal val="#ppt_x"/>
                                          </p:val>
                                        </p:tav>
                                        <p:tav tm="100000">
                                          <p:val>
                                            <p:strVal val="#ppt_x"/>
                                          </p:val>
                                        </p:tav>
                                      </p:tavLst>
                                    </p:anim>
                                    <p:anim calcmode="lin" valueType="num">
                                      <p:cBhvr>
                                        <p:cTn id="13" dur="325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Outline of 2 Timothy 4:1-5</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3046988"/>
          </a:xfrm>
          <a:prstGeom prst="rect">
            <a:avLst/>
          </a:prstGeom>
          <a:noFill/>
          <a:ln>
            <a:noFill/>
          </a:ln>
        </p:spPr>
        <p:txBody>
          <a:bodyPr wrap="square" rtlCol="0">
            <a:spAutoFit/>
          </a:bodyPr>
          <a:lstStyle/>
          <a:p>
            <a:pPr marL="857250" lvl="0" indent="-857250" algn="just">
              <a:buFont typeface="+mj-lt"/>
              <a:buAutoNum type="romanUcPeriod"/>
            </a:pPr>
            <a:r>
              <a:rPr lang="en-US" sz="3200" dirty="0">
                <a:solidFill>
                  <a:schemeClr val="bg1"/>
                </a:solidFill>
              </a:rPr>
              <a:t>The Word of God is to be preached in light of </a:t>
            </a:r>
            <a:r>
              <a:rPr lang="en-US" sz="3200" b="1" u="sng" dirty="0">
                <a:solidFill>
                  <a:schemeClr val="bg1"/>
                </a:solidFill>
              </a:rPr>
              <a:t>eschatology</a:t>
            </a:r>
            <a:r>
              <a:rPr lang="en-US" sz="3200" dirty="0">
                <a:solidFill>
                  <a:schemeClr val="bg1"/>
                </a:solidFill>
              </a:rPr>
              <a:t> (4:1)</a:t>
            </a:r>
          </a:p>
          <a:p>
            <a:pPr marL="857250" lvl="0" indent="-857250" algn="just">
              <a:buFont typeface="+mj-lt"/>
              <a:buAutoNum type="romanUcPeriod"/>
            </a:pPr>
            <a:r>
              <a:rPr lang="en-US" sz="3200" dirty="0">
                <a:solidFill>
                  <a:schemeClr val="bg1"/>
                </a:solidFill>
              </a:rPr>
              <a:t>The Word of God is to be preached as </a:t>
            </a:r>
            <a:r>
              <a:rPr lang="en-US" sz="3200" b="1" u="sng" dirty="0">
                <a:solidFill>
                  <a:schemeClr val="bg1"/>
                </a:solidFill>
              </a:rPr>
              <a:t>exhortation</a:t>
            </a:r>
            <a:r>
              <a:rPr lang="en-US" sz="3200" dirty="0">
                <a:solidFill>
                  <a:schemeClr val="bg1"/>
                </a:solidFill>
              </a:rPr>
              <a:t> (4:2a)</a:t>
            </a:r>
          </a:p>
          <a:p>
            <a:pPr marL="857250" lvl="0" indent="-857250" algn="just">
              <a:buFont typeface="+mj-lt"/>
              <a:buAutoNum type="romanUcPeriod"/>
            </a:pPr>
            <a:r>
              <a:rPr lang="en-US" sz="3200" dirty="0">
                <a:solidFill>
                  <a:schemeClr val="bg1"/>
                </a:solidFill>
              </a:rPr>
              <a:t>The Word of God is to be preached </a:t>
            </a:r>
            <a:r>
              <a:rPr lang="en-US" sz="3200" b="1" u="sng" dirty="0">
                <a:solidFill>
                  <a:schemeClr val="bg1"/>
                </a:solidFill>
              </a:rPr>
              <a:t>expediently</a:t>
            </a:r>
            <a:r>
              <a:rPr lang="en-US" sz="3200" dirty="0">
                <a:solidFill>
                  <a:schemeClr val="bg1"/>
                </a:solidFill>
              </a:rPr>
              <a:t> (4:2b)</a:t>
            </a:r>
          </a:p>
          <a:p>
            <a:pPr marL="857250" lvl="0" indent="-857250" algn="just">
              <a:buFont typeface="+mj-lt"/>
              <a:buAutoNum type="romanUcPeriod"/>
            </a:pPr>
            <a:r>
              <a:rPr lang="en-US" sz="3200" dirty="0">
                <a:solidFill>
                  <a:schemeClr val="bg1"/>
                </a:solidFill>
              </a:rPr>
              <a:t>The Word of God is to be preached </a:t>
            </a:r>
            <a:r>
              <a:rPr lang="en-US" sz="3200" b="1" u="sng" dirty="0">
                <a:solidFill>
                  <a:schemeClr val="bg1"/>
                </a:solidFill>
              </a:rPr>
              <a:t>effectually</a:t>
            </a:r>
            <a:r>
              <a:rPr lang="en-US" sz="3200" dirty="0">
                <a:solidFill>
                  <a:schemeClr val="bg1"/>
                </a:solidFill>
              </a:rPr>
              <a:t> (4:2c)</a:t>
            </a:r>
          </a:p>
          <a:p>
            <a:pPr marL="857250" lvl="0" indent="-857250" algn="just">
              <a:buFont typeface="+mj-lt"/>
              <a:buAutoNum type="romanUcPeriod"/>
            </a:pPr>
            <a:r>
              <a:rPr lang="en-US" sz="3200" dirty="0">
                <a:solidFill>
                  <a:schemeClr val="bg1"/>
                </a:solidFill>
              </a:rPr>
              <a:t>The Word of God is to be preached as </a:t>
            </a:r>
            <a:r>
              <a:rPr lang="en-US" sz="3200" b="1" u="sng" dirty="0">
                <a:solidFill>
                  <a:schemeClr val="bg1"/>
                </a:solidFill>
              </a:rPr>
              <a:t>essential</a:t>
            </a:r>
            <a:r>
              <a:rPr lang="en-US" sz="3200" dirty="0">
                <a:solidFill>
                  <a:schemeClr val="bg1"/>
                </a:solidFill>
              </a:rPr>
              <a:t> (4:3-4)</a:t>
            </a:r>
          </a:p>
          <a:p>
            <a:pPr marL="857250" lvl="0" indent="-857250" algn="just">
              <a:buFont typeface="+mj-lt"/>
              <a:buAutoNum type="romanUcPeriod"/>
            </a:pPr>
            <a:r>
              <a:rPr lang="en-US" sz="3200" dirty="0">
                <a:solidFill>
                  <a:schemeClr val="bg1"/>
                </a:solidFill>
              </a:rPr>
              <a:t>The Word of God is to be preached with </a:t>
            </a:r>
            <a:r>
              <a:rPr lang="en-US" sz="3200" b="1" u="sng" dirty="0">
                <a:solidFill>
                  <a:schemeClr val="bg1"/>
                </a:solidFill>
              </a:rPr>
              <a:t>endurance</a:t>
            </a:r>
            <a:r>
              <a:rPr lang="en-US" sz="3200" dirty="0">
                <a:solidFill>
                  <a:schemeClr val="bg1"/>
                </a:solidFill>
              </a:rPr>
              <a:t> (4:5)</a:t>
            </a:r>
          </a:p>
        </p:txBody>
      </p:sp>
    </p:spTree>
    <p:extLst>
      <p:ext uri="{BB962C8B-B14F-4D97-AF65-F5344CB8AC3E}">
        <p14:creationId xmlns:p14="http://schemas.microsoft.com/office/powerpoint/2010/main" val="6284379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par>
                          <p:cTn id="8" fill="hold">
                            <p:stCondLst>
                              <p:cond delay="2250"/>
                            </p:stCondLst>
                            <p:childTnLst>
                              <p:par>
                                <p:cTn id="9" presetID="10" presetClass="entr" presetSubtype="0" fill="hold" nodeType="afterEffect">
                                  <p:stCondLst>
                                    <p:cond delay="50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fade">
                                      <p:cBhvr>
                                        <p:cTn id="11" dur="1750"/>
                                        <p:tgtEl>
                                          <p:spTgt spid="4">
                                            <p:txEl>
                                              <p:pRg st="1" end="1"/>
                                            </p:txEl>
                                          </p:spTgt>
                                        </p:tgtEl>
                                      </p:cBhvr>
                                    </p:animEffect>
                                  </p:childTnLst>
                                </p:cTn>
                              </p:par>
                            </p:childTnLst>
                          </p:cTn>
                        </p:par>
                        <p:par>
                          <p:cTn id="12" fill="hold">
                            <p:stCondLst>
                              <p:cond delay="4500"/>
                            </p:stCondLst>
                            <p:childTnLst>
                              <p:par>
                                <p:cTn id="13" presetID="10" presetClass="entr" presetSubtype="0" fill="hold" nodeType="afterEffect">
                                  <p:stCondLst>
                                    <p:cond delay="50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1750"/>
                                        <p:tgtEl>
                                          <p:spTgt spid="4">
                                            <p:txEl>
                                              <p:pRg st="2" end="2"/>
                                            </p:txEl>
                                          </p:spTgt>
                                        </p:tgtEl>
                                      </p:cBhvr>
                                    </p:animEffect>
                                  </p:childTnLst>
                                </p:cTn>
                              </p:par>
                            </p:childTnLst>
                          </p:cTn>
                        </p:par>
                        <p:par>
                          <p:cTn id="16" fill="hold">
                            <p:stCondLst>
                              <p:cond delay="6750"/>
                            </p:stCondLst>
                            <p:childTnLst>
                              <p:par>
                                <p:cTn id="17" presetID="10" presetClass="entr" presetSubtype="0" fill="hold" nodeType="afterEffect">
                                  <p:stCondLst>
                                    <p:cond delay="50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fade">
                                      <p:cBhvr>
                                        <p:cTn id="19" dur="1750"/>
                                        <p:tgtEl>
                                          <p:spTgt spid="4">
                                            <p:txEl>
                                              <p:pRg st="3" end="3"/>
                                            </p:txEl>
                                          </p:spTgt>
                                        </p:tgtEl>
                                      </p:cBhvr>
                                    </p:animEffect>
                                  </p:childTnLst>
                                </p:cTn>
                              </p:par>
                            </p:childTnLst>
                          </p:cTn>
                        </p:par>
                        <p:par>
                          <p:cTn id="20" fill="hold">
                            <p:stCondLst>
                              <p:cond delay="9000"/>
                            </p:stCondLst>
                            <p:childTnLst>
                              <p:par>
                                <p:cTn id="21" presetID="10" presetClass="entr" presetSubtype="0" fill="hold" nodeType="afterEffect">
                                  <p:stCondLst>
                                    <p:cond delay="50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1750"/>
                                        <p:tgtEl>
                                          <p:spTgt spid="4">
                                            <p:txEl>
                                              <p:pRg st="4" end="4"/>
                                            </p:txEl>
                                          </p:spTgt>
                                        </p:tgtEl>
                                      </p:cBhvr>
                                    </p:animEffect>
                                  </p:childTnLst>
                                </p:cTn>
                              </p:par>
                            </p:childTnLst>
                          </p:cTn>
                        </p:par>
                        <p:par>
                          <p:cTn id="24" fill="hold">
                            <p:stCondLst>
                              <p:cond delay="11250"/>
                            </p:stCondLst>
                            <p:childTnLst>
                              <p:par>
                                <p:cTn id="25" presetID="10" presetClass="entr" presetSubtype="0" fill="hold" nodeType="afterEffect">
                                  <p:stCondLst>
                                    <p:cond delay="50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175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Preaching God’s Word!</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584775"/>
          </a:xfrm>
          <a:prstGeom prst="rect">
            <a:avLst/>
          </a:prstGeom>
          <a:noFill/>
          <a:ln>
            <a:noFill/>
          </a:ln>
        </p:spPr>
        <p:txBody>
          <a:bodyPr wrap="square" rtlCol="0">
            <a:spAutoFit/>
          </a:bodyPr>
          <a:lstStyle/>
          <a:p>
            <a:pPr marL="857250" indent="-857250" algn="just">
              <a:buFont typeface="+mj-lt"/>
              <a:buAutoNum type="romanUcPeriod" startAt="2"/>
            </a:pPr>
            <a:r>
              <a:rPr lang="en-US" sz="3200" b="1" dirty="0">
                <a:solidFill>
                  <a:schemeClr val="bg1"/>
                </a:solidFill>
              </a:rPr>
              <a:t>The Word of God is to be preached as exhortation (4:2a)</a:t>
            </a:r>
          </a:p>
        </p:txBody>
      </p:sp>
      <p:sp>
        <p:nvSpPr>
          <p:cNvPr id="5" name="TextBox 4">
            <a:extLst>
              <a:ext uri="{FF2B5EF4-FFF2-40B4-BE49-F238E27FC236}">
                <a16:creationId xmlns:a16="http://schemas.microsoft.com/office/drawing/2014/main" id="{5C8B8021-23E7-4BD1-83A9-98791F0D94F9}"/>
              </a:ext>
            </a:extLst>
          </p:cNvPr>
          <p:cNvSpPr txBox="1"/>
          <p:nvPr/>
        </p:nvSpPr>
        <p:spPr>
          <a:xfrm>
            <a:off x="262554" y="1835098"/>
            <a:ext cx="11661731" cy="461665"/>
          </a:xfrm>
          <a:prstGeom prst="rect">
            <a:avLst/>
          </a:prstGeom>
          <a:noFill/>
          <a:ln>
            <a:noFill/>
          </a:ln>
        </p:spPr>
        <p:txBody>
          <a:bodyPr wrap="square" rtlCol="0">
            <a:spAutoFit/>
          </a:bodyPr>
          <a:lstStyle/>
          <a:p>
            <a:r>
              <a:rPr lang="en-US" sz="2400" i="1" dirty="0">
                <a:solidFill>
                  <a:schemeClr val="bg1"/>
                </a:solidFill>
              </a:rPr>
              <a:t>preach the word…</a:t>
            </a:r>
            <a:endParaRPr lang="en-US" sz="2400" dirty="0">
              <a:solidFill>
                <a:schemeClr val="bg1"/>
              </a:solidFill>
            </a:endParaRPr>
          </a:p>
        </p:txBody>
      </p:sp>
      <p:sp>
        <p:nvSpPr>
          <p:cNvPr id="6" name="TextBox 5">
            <a:extLst>
              <a:ext uri="{FF2B5EF4-FFF2-40B4-BE49-F238E27FC236}">
                <a16:creationId xmlns:a16="http://schemas.microsoft.com/office/drawing/2014/main" id="{72B977E1-B389-4ED3-BCDE-9818F05B8CA1}"/>
              </a:ext>
            </a:extLst>
          </p:cNvPr>
          <p:cNvSpPr txBox="1"/>
          <p:nvPr/>
        </p:nvSpPr>
        <p:spPr>
          <a:xfrm>
            <a:off x="265134" y="3062046"/>
            <a:ext cx="11661731" cy="1323439"/>
          </a:xfrm>
          <a:prstGeom prst="rect">
            <a:avLst/>
          </a:prstGeom>
          <a:noFill/>
          <a:ln>
            <a:noFill/>
          </a:ln>
        </p:spPr>
        <p:txBody>
          <a:bodyPr wrap="square" rtlCol="0">
            <a:spAutoFit/>
          </a:bodyPr>
          <a:lstStyle/>
          <a:p>
            <a:pPr algn="just"/>
            <a:r>
              <a:rPr lang="en-US" sz="4000" i="1" dirty="0">
                <a:solidFill>
                  <a:schemeClr val="bg1"/>
                </a:solidFill>
              </a:rPr>
              <a:t>“Whoever speaks, is to do so as one who is speaking the utterances of God…”</a:t>
            </a:r>
            <a:r>
              <a:rPr lang="en-US" sz="4000" dirty="0">
                <a:solidFill>
                  <a:schemeClr val="bg1"/>
                </a:solidFill>
              </a:rPr>
              <a:t> (1 Peter 4:11)</a:t>
            </a:r>
          </a:p>
        </p:txBody>
      </p:sp>
    </p:spTree>
    <p:extLst>
      <p:ext uri="{BB962C8B-B14F-4D97-AF65-F5344CB8AC3E}">
        <p14:creationId xmlns:p14="http://schemas.microsoft.com/office/powerpoint/2010/main" val="8819635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par>
                          <p:cTn id="8" fill="hold">
                            <p:stCondLst>
                              <p:cond delay="2250"/>
                            </p:stCondLst>
                            <p:childTnLst>
                              <p:par>
                                <p:cTn id="9" presetID="10" presetClass="entr" presetSubtype="0" fill="hold" nodeType="afterEffect">
                                  <p:stCondLst>
                                    <p:cond delay="50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1750"/>
                                        <p:tgtEl>
                                          <p:spTgt spid="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2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2 Corinthians 4:1-5</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5016758"/>
          </a:xfrm>
          <a:prstGeom prst="rect">
            <a:avLst/>
          </a:prstGeom>
          <a:noFill/>
          <a:ln>
            <a:noFill/>
          </a:ln>
        </p:spPr>
        <p:txBody>
          <a:bodyPr wrap="square" rtlCol="0">
            <a:spAutoFit/>
          </a:bodyPr>
          <a:lstStyle/>
          <a:p>
            <a:pPr algn="just"/>
            <a:r>
              <a:rPr lang="en-US" sz="3200" i="1" dirty="0">
                <a:solidFill>
                  <a:schemeClr val="bg1"/>
                </a:solidFill>
              </a:rPr>
              <a:t>1 Therefore, since we have this ministry, as we received mercy, we do not lose heart, 2 but we have renounced the things hidden because of shame, not walking in craftiness or adulterating the word of God, but by the manifestation of truth commending ourselves to every man's conscience in the sight of God. 3 And even if our gospel is veiled, it is veiled to those who are perishing, 4 in whose case the god of this world has blinded the minds of the unbelieving so that they might not see the light of the gospel of the glory of Christ, who is the image of God. 5 </a:t>
            </a:r>
            <a:r>
              <a:rPr lang="en-US" sz="3200" b="1" i="1" u="sng" dirty="0">
                <a:solidFill>
                  <a:schemeClr val="bg1"/>
                </a:solidFill>
              </a:rPr>
              <a:t>For we do not preach ourselves but Christ Jesus as Lord</a:t>
            </a:r>
            <a:r>
              <a:rPr lang="en-US" sz="3200" i="1" dirty="0">
                <a:solidFill>
                  <a:schemeClr val="bg1"/>
                </a:solidFill>
              </a:rPr>
              <a:t>, and ourselves as your bond-servants for Jesus' sake.</a:t>
            </a:r>
            <a:r>
              <a:rPr lang="en-US" sz="3200" dirty="0">
                <a:solidFill>
                  <a:schemeClr val="bg1"/>
                </a:solidFill>
              </a:rPr>
              <a:t> </a:t>
            </a:r>
          </a:p>
        </p:txBody>
      </p:sp>
    </p:spTree>
    <p:extLst>
      <p:ext uri="{BB962C8B-B14F-4D97-AF65-F5344CB8AC3E}">
        <p14:creationId xmlns:p14="http://schemas.microsoft.com/office/powerpoint/2010/main" val="40882033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1 Corinthians 2:2</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1323439"/>
          </a:xfrm>
          <a:prstGeom prst="rect">
            <a:avLst/>
          </a:prstGeom>
          <a:noFill/>
          <a:ln>
            <a:noFill/>
          </a:ln>
        </p:spPr>
        <p:txBody>
          <a:bodyPr wrap="square" rtlCol="0">
            <a:spAutoFit/>
          </a:bodyPr>
          <a:lstStyle/>
          <a:p>
            <a:pPr algn="just"/>
            <a:r>
              <a:rPr lang="en-US" sz="4000" i="1" dirty="0">
                <a:solidFill>
                  <a:schemeClr val="bg1"/>
                </a:solidFill>
              </a:rPr>
              <a:t>For I determined to know nothing among you except Jesus Christ, and Him crucified.</a:t>
            </a:r>
            <a:r>
              <a:rPr lang="en-US" sz="4000" dirty="0">
                <a:solidFill>
                  <a:schemeClr val="bg1"/>
                </a:solidFill>
              </a:rPr>
              <a:t> </a:t>
            </a:r>
          </a:p>
        </p:txBody>
      </p:sp>
    </p:spTree>
    <p:extLst>
      <p:ext uri="{BB962C8B-B14F-4D97-AF65-F5344CB8AC3E}">
        <p14:creationId xmlns:p14="http://schemas.microsoft.com/office/powerpoint/2010/main" val="1563915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Expository Preaching</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1754326"/>
          </a:xfrm>
          <a:prstGeom prst="rect">
            <a:avLst/>
          </a:prstGeom>
          <a:noFill/>
          <a:ln>
            <a:noFill/>
          </a:ln>
        </p:spPr>
        <p:txBody>
          <a:bodyPr wrap="square" rtlCol="0">
            <a:spAutoFit/>
          </a:bodyPr>
          <a:lstStyle/>
          <a:p>
            <a:pPr algn="just"/>
            <a:r>
              <a:rPr lang="en-US" sz="3600" dirty="0">
                <a:solidFill>
                  <a:schemeClr val="bg1"/>
                </a:solidFill>
              </a:rPr>
              <a:t>Preaching verse by verse through the Bible while explaining the meaning of the text in the ancient context and applying it to our contemporary context.</a:t>
            </a:r>
          </a:p>
        </p:txBody>
      </p:sp>
    </p:spTree>
    <p:extLst>
      <p:ext uri="{BB962C8B-B14F-4D97-AF65-F5344CB8AC3E}">
        <p14:creationId xmlns:p14="http://schemas.microsoft.com/office/powerpoint/2010/main" val="4421234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13250"/>
            <a:ext cx="9144000" cy="1655762"/>
          </a:xfrm>
        </p:spPr>
        <p:txBody>
          <a:bodyPr/>
          <a:lstStyle/>
          <a:p>
            <a:r>
              <a:rPr lang="en-US" dirty="0"/>
              <a:t>Faithfully Living with Courage and Commitment – 2 Timothy</a:t>
            </a:r>
          </a:p>
        </p:txBody>
      </p:sp>
      <p:sp>
        <p:nvSpPr>
          <p:cNvPr id="2" name="TextBox 1">
            <a:extLst>
              <a:ext uri="{FF2B5EF4-FFF2-40B4-BE49-F238E27FC236}">
                <a16:creationId xmlns:a16="http://schemas.microsoft.com/office/drawing/2014/main" id="{F75B297A-DDE0-4C5C-8AB4-BF625BBFCBDA}"/>
              </a:ext>
            </a:extLst>
          </p:cNvPr>
          <p:cNvSpPr txBox="1"/>
          <p:nvPr/>
        </p:nvSpPr>
        <p:spPr>
          <a:xfrm>
            <a:off x="250520" y="613776"/>
            <a:ext cx="11661731" cy="646331"/>
          </a:xfrm>
          <a:prstGeom prst="rect">
            <a:avLst/>
          </a:prstGeom>
          <a:noFill/>
          <a:ln>
            <a:solidFill>
              <a:schemeClr val="tx2"/>
            </a:solidFill>
          </a:ln>
        </p:spPr>
        <p:txBody>
          <a:bodyPr wrap="square" rtlCol="0">
            <a:spAutoFit/>
          </a:bodyPr>
          <a:lstStyle/>
          <a:p>
            <a:pPr algn="ctr"/>
            <a:r>
              <a:rPr lang="en-US" sz="3600" b="1" dirty="0">
                <a:solidFill>
                  <a:schemeClr val="bg1"/>
                </a:solidFill>
              </a:rPr>
              <a:t>Ezekiel 3:17-19</a:t>
            </a:r>
          </a:p>
        </p:txBody>
      </p:sp>
      <p:sp>
        <p:nvSpPr>
          <p:cNvPr id="4" name="TextBox 3">
            <a:extLst>
              <a:ext uri="{FF2B5EF4-FFF2-40B4-BE49-F238E27FC236}">
                <a16:creationId xmlns:a16="http://schemas.microsoft.com/office/drawing/2014/main" id="{E608B9D8-1865-4B62-B899-A104A5E7156F}"/>
              </a:ext>
            </a:extLst>
          </p:cNvPr>
          <p:cNvSpPr txBox="1"/>
          <p:nvPr/>
        </p:nvSpPr>
        <p:spPr>
          <a:xfrm>
            <a:off x="265134" y="1279742"/>
            <a:ext cx="11661731" cy="5078313"/>
          </a:xfrm>
          <a:prstGeom prst="rect">
            <a:avLst/>
          </a:prstGeom>
          <a:noFill/>
          <a:ln>
            <a:noFill/>
          </a:ln>
        </p:spPr>
        <p:txBody>
          <a:bodyPr wrap="square" rtlCol="0">
            <a:spAutoFit/>
          </a:bodyPr>
          <a:lstStyle/>
          <a:p>
            <a:pPr algn="just"/>
            <a:r>
              <a:rPr lang="en-US" sz="3600" i="1" dirty="0">
                <a:solidFill>
                  <a:schemeClr val="bg1"/>
                </a:solidFill>
              </a:rPr>
              <a:t>17 Son of man, I have appointed you a watchman to the house of Israel; whenever you hear a word from My mouth, warn them from Me. 18 When I say to the wicked, 'You will surely die,' and you do not warn him or speak out to warn the wicked from his wicked way that he may live, that wicked man shall die in his iniquity, but his blood I will require at your hand. 19 Yet if you have warned the wicked and he does not turn from his wickedness or from his wicked way, he shall die in his iniquity; but you have delivered yourself.</a:t>
            </a:r>
            <a:r>
              <a:rPr lang="en-US" sz="3600" dirty="0">
                <a:solidFill>
                  <a:schemeClr val="bg1"/>
                </a:solidFill>
              </a:rPr>
              <a:t> </a:t>
            </a:r>
          </a:p>
        </p:txBody>
      </p:sp>
    </p:spTree>
    <p:extLst>
      <p:ext uri="{BB962C8B-B14F-4D97-AF65-F5344CB8AC3E}">
        <p14:creationId xmlns:p14="http://schemas.microsoft.com/office/powerpoint/2010/main" val="34789644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750">
        <p15:prstTrans prst="drape"/>
      </p:transition>
    </mc:Choice>
    <mc:Fallback xmlns="">
      <p:transition spd="slow">
        <p:fade/>
      </p:transition>
    </mc:Fallback>
  </mc:AlternateContent>
</p:sld>
</file>

<file path=ppt/theme/theme1.xml><?xml version="1.0" encoding="utf-8"?>
<a:theme xmlns:a="http://schemas.openxmlformats.org/drawingml/2006/main" name="Vertical Lexicon design templat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a:defPPr>
      </a:lstStyle>
      <a:style>
        <a:lnRef idx="2">
          <a:schemeClr val="accent2">
            <a:shade val="50000"/>
          </a:schemeClr>
        </a:lnRef>
        <a:fillRef idx="1">
          <a:schemeClr val="accent2"/>
        </a:fillRef>
        <a:effectRef idx="0">
          <a:schemeClr val="accent2"/>
        </a:effectRef>
        <a:fontRef idx="minor">
          <a:schemeClr val="lt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tx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Vertical lexicon design slides.potx" id="{49C7086D-B6BF-42C9-B2E9-7A6F5A963EAA}" vid="{839E83B1-FF0C-49E8-8563-59D864F05AE3}"/>
    </a:ext>
  </a:extLst>
</a:theme>
</file>

<file path=ppt/theme/theme2.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A1BD8E5-A18E-435C-B431-90A6B59F4B6F}">
  <ds:schemaRefs>
    <ds:schemaRef ds:uri="http://purl.org/dc/dcmitype/"/>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40262f94-9f35-4ac3-9a90-690165a166b7"/>
    <ds:schemaRef ds:uri="a4f35948-e619-41b3-aa29-22878b09cfd2"/>
    <ds:schemaRef ds:uri="http://www.w3.org/XML/1998/namespace"/>
  </ds:schemaRefs>
</ds:datastoreItem>
</file>

<file path=customXml/itemProps2.xml><?xml version="1.0" encoding="utf-8"?>
<ds:datastoreItem xmlns:ds="http://schemas.openxmlformats.org/officeDocument/2006/customXml" ds:itemID="{4BEBB951-DE64-4CB8-9E1C-184A357AD7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5EEE0F9-7BC9-4998-8617-7CC115AD97E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Vertical lexicon design slides</Template>
  <TotalTime>12581</TotalTime>
  <Words>1044</Words>
  <Application>Microsoft Office PowerPoint</Application>
  <PresentationFormat>Widescreen</PresentationFormat>
  <Paragraphs>67</Paragraphs>
  <Slides>14</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Vertical Lexicon design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 Godfrey</dc:creator>
  <cp:lastModifiedBy>Ed Godfrey</cp:lastModifiedBy>
  <cp:revision>110</cp:revision>
  <dcterms:created xsi:type="dcterms:W3CDTF">2018-11-24T16:00:56Z</dcterms:created>
  <dcterms:modified xsi:type="dcterms:W3CDTF">2020-02-15T17:01:29Z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74067900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